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6858000" cy="9144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5pPr>
    <a:lvl6pPr marL="2286000" algn="l" defTabSz="914400" rtl="0" eaLnBrk="1" latinLnBrk="1" hangingPunct="1">
      <a:defRPr kumimoji="1" sz="1400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6pPr>
    <a:lvl7pPr marL="2743200" algn="l" defTabSz="914400" rtl="0" eaLnBrk="1" latinLnBrk="1" hangingPunct="1">
      <a:defRPr kumimoji="1" sz="1400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7pPr>
    <a:lvl8pPr marL="3200400" algn="l" defTabSz="914400" rtl="0" eaLnBrk="1" latinLnBrk="1" hangingPunct="1">
      <a:defRPr kumimoji="1" sz="1400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8pPr>
    <a:lvl9pPr marL="3657600" algn="l" defTabSz="914400" rtl="0" eaLnBrk="1" latinLnBrk="1" hangingPunct="1">
      <a:defRPr kumimoji="1" sz="1400" kern="1200">
        <a:solidFill>
          <a:schemeClr val="tx1"/>
        </a:solidFill>
        <a:latin typeface="HY견명조" pitchFamily="18" charset="-127"/>
        <a:ea typeface="HY견명조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5" autoAdjust="0"/>
    <p:restoredTop sz="94660"/>
  </p:normalViewPr>
  <p:slideViewPr>
    <p:cSldViewPr showGuides="1">
      <p:cViewPr varScale="1">
        <p:scale>
          <a:sx n="79" d="100"/>
          <a:sy n="79" d="100"/>
        </p:scale>
        <p:origin x="-153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06E17-B3BA-4EB1-844D-761CDB5D0B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051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A5EA3-B924-47CF-8B52-2FB52251A1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922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A6D36-8C28-4F3F-987A-F73493C1D7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500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6DBDB-85F7-49EF-A8BF-DC834B5CDE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217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15D09-148A-42E3-AC5E-2C7880093F1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147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7ED29-B786-4FD6-BB7A-EEDAF9560C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795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69B93-C3B0-449C-9747-38B65C1635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324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872F-701C-4155-BC90-522DCE1B6AE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404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81761-1408-4EEF-907C-F679F1A74DB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808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EDB26-78BD-41CA-A3CF-58202875B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070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D1E67-6DB8-44C7-BC16-AC3A7BAB3C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17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C80BD-1494-4A2E-AB5E-AD878F65FD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85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95A0B01-9279-4C20-8657-662266B4DF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96200" y="1093846"/>
            <a:ext cx="2590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100" b="1" dirty="0">
                <a:latin typeface="나눔고딕 ExtraBold" pitchFamily="50" charset="-127"/>
                <a:ea typeface="나눔고딕 ExtraBold" pitchFamily="50" charset="-127"/>
              </a:rPr>
              <a:t>Ⅰ. </a:t>
            </a:r>
            <a:r>
              <a:rPr lang="ko-KR" altLang="en-US" sz="1100" b="1" dirty="0">
                <a:latin typeface="나눔고딕 ExtraBold" pitchFamily="50" charset="-127"/>
                <a:ea typeface="나눔고딕 ExtraBold" pitchFamily="50" charset="-127"/>
              </a:rPr>
              <a:t>인적 사항</a:t>
            </a:r>
          </a:p>
        </p:txBody>
      </p:sp>
      <p:graphicFrame>
        <p:nvGraphicFramePr>
          <p:cNvPr id="3239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695179"/>
              </p:ext>
            </p:extLst>
          </p:nvPr>
        </p:nvGraphicFramePr>
        <p:xfrm>
          <a:off x="427963" y="1379596"/>
          <a:ext cx="6156069" cy="2187492"/>
        </p:xfrm>
        <a:graphic>
          <a:graphicData uri="http://schemas.openxmlformats.org/drawingml/2006/table">
            <a:tbl>
              <a:tblPr/>
              <a:tblGrid>
                <a:gridCol w="1031875"/>
                <a:gridCol w="1237064"/>
                <a:gridCol w="971272"/>
                <a:gridCol w="492001"/>
                <a:gridCol w="156071"/>
                <a:gridCol w="313829"/>
                <a:gridCol w="590550"/>
                <a:gridCol w="656647"/>
                <a:gridCol w="706760"/>
              </a:tblGrid>
              <a:tr h="385005"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사  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3*4cm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※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최근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1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년 內 이미지 파일로 첨부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성 명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한글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전화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번호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자 택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12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주민등록번호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-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직 장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621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E-mail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주소 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                          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필수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휴대폰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450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자택주소</a:t>
                      </a: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9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직장명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학교명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부 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학과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직 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학년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66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직장주소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학교주소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T="45695" marB="4569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2" name="Text Box 101"/>
          <p:cNvSpPr txBox="1">
            <a:spLocks noChangeArrowheads="1"/>
          </p:cNvSpPr>
          <p:nvPr/>
        </p:nvSpPr>
        <p:spPr bwMode="auto">
          <a:xfrm>
            <a:off x="296200" y="3803062"/>
            <a:ext cx="2590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1100" b="1" dirty="0">
                <a:latin typeface="나눔고딕 ExtraBold" pitchFamily="50" charset="-127"/>
                <a:ea typeface="나눔고딕 ExtraBold" pitchFamily="50" charset="-127"/>
              </a:rPr>
              <a:t>Ⅱ. </a:t>
            </a:r>
            <a:r>
              <a:rPr lang="ko-KR" altLang="en-US" sz="1100" b="1" dirty="0">
                <a:latin typeface="나눔고딕 ExtraBold" pitchFamily="50" charset="-127"/>
                <a:ea typeface="나눔고딕 ExtraBold" pitchFamily="50" charset="-127"/>
              </a:rPr>
              <a:t>모니터링 및 고객패널 활동 경험</a:t>
            </a:r>
          </a:p>
        </p:txBody>
      </p:sp>
      <p:graphicFrame>
        <p:nvGraphicFramePr>
          <p:cNvPr id="3235" name="Group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496991"/>
              </p:ext>
            </p:extLst>
          </p:nvPr>
        </p:nvGraphicFramePr>
        <p:xfrm>
          <a:off x="427963" y="4133987"/>
          <a:ext cx="6119811" cy="1383134"/>
        </p:xfrm>
        <a:graphic>
          <a:graphicData uri="http://schemas.openxmlformats.org/drawingml/2006/table">
            <a:tbl>
              <a:tblPr/>
              <a:tblGrid>
                <a:gridCol w="1547426"/>
                <a:gridCol w="1622197"/>
                <a:gridCol w="2950188"/>
              </a:tblGrid>
              <a:tr h="345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회 사 명</a:t>
                      </a: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활 동 기 간</a:t>
                      </a: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업 무 내 용</a:t>
                      </a: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47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91429" marR="9142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5" name="Text Box 163"/>
          <p:cNvSpPr txBox="1">
            <a:spLocks noChangeArrowheads="1"/>
          </p:cNvSpPr>
          <p:nvPr/>
        </p:nvSpPr>
        <p:spPr bwMode="auto">
          <a:xfrm>
            <a:off x="1331913" y="5868144"/>
            <a:ext cx="41767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o-KR" altLang="en-US" sz="1200" b="1">
                <a:latin typeface="HY견명조" pitchFamily="18" charset="-127"/>
                <a:ea typeface="HY견명조" pitchFamily="18" charset="-127"/>
              </a:rPr>
              <a:t>상기 내용에 대하여 일체의 허위 사실이 없음을 확인합니다</a:t>
            </a:r>
            <a:r>
              <a:rPr lang="en-US" altLang="ko-KR" sz="1200" b="1">
                <a:latin typeface="HY견명조" pitchFamily="18" charset="-127"/>
                <a:ea typeface="HY견명조" pitchFamily="18" charset="-127"/>
              </a:rPr>
              <a:t>.</a:t>
            </a:r>
          </a:p>
        </p:txBody>
      </p:sp>
      <p:sp>
        <p:nvSpPr>
          <p:cNvPr id="2176" name="Text Box 164"/>
          <p:cNvSpPr txBox="1">
            <a:spLocks noChangeArrowheads="1"/>
          </p:cNvSpPr>
          <p:nvPr/>
        </p:nvSpPr>
        <p:spPr bwMode="auto">
          <a:xfrm>
            <a:off x="476250" y="6673006"/>
            <a:ext cx="58324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lnSpc>
                <a:spcPct val="200000"/>
              </a:lnSpc>
              <a:spcBef>
                <a:spcPct val="50000"/>
              </a:spcBef>
              <a:buFontTx/>
              <a:buNone/>
            </a:pPr>
            <a:r>
              <a:rPr lang="en-US" altLang="ko-KR" sz="1200" u="sng" dirty="0" smtClean="0">
                <a:latin typeface="Arial" charset="0"/>
                <a:ea typeface="HY견명조" pitchFamily="18" charset="-127"/>
              </a:rPr>
              <a:t>2019</a:t>
            </a:r>
            <a:r>
              <a:rPr lang="ko-KR" altLang="en-US" sz="1200" u="sng" dirty="0" smtClean="0">
                <a:latin typeface="HY견명조" pitchFamily="18" charset="-127"/>
                <a:ea typeface="HY견명조" pitchFamily="18" charset="-127"/>
              </a:rPr>
              <a:t>년            </a:t>
            </a:r>
            <a:r>
              <a:rPr lang="ko-KR" altLang="en-US" sz="1200" u="sng" dirty="0">
                <a:latin typeface="HY견명조" pitchFamily="18" charset="-127"/>
                <a:ea typeface="HY견명조" pitchFamily="18" charset="-127"/>
              </a:rPr>
              <a:t>월            일        지원자 </a:t>
            </a:r>
            <a:r>
              <a:rPr lang="en-US" altLang="ko-KR" sz="1200" u="sng" dirty="0">
                <a:latin typeface="HY견명조" pitchFamily="18" charset="-127"/>
                <a:ea typeface="HY견명조" pitchFamily="18" charset="-127"/>
              </a:rPr>
              <a:t>:                       </a:t>
            </a:r>
            <a:r>
              <a:rPr lang="en-US" altLang="ko-KR" sz="1200" dirty="0">
                <a:solidFill>
                  <a:schemeClr val="bg1"/>
                </a:solidFill>
                <a:latin typeface="HY견명조" pitchFamily="18" charset="-127"/>
                <a:ea typeface="HY견명조" pitchFamily="18" charset="-127"/>
              </a:rPr>
              <a:t>.</a:t>
            </a:r>
            <a:r>
              <a:rPr lang="en-US" altLang="ko-KR" sz="1200" dirty="0">
                <a:latin typeface="HY견명조" pitchFamily="18" charset="-127"/>
                <a:ea typeface="HY견명조" pitchFamily="18" charset="-127"/>
              </a:rPr>
              <a:t> </a:t>
            </a:r>
          </a:p>
          <a:p>
            <a:pPr algn="r" eaLnBrk="1" hangingPunct="1">
              <a:lnSpc>
                <a:spcPct val="200000"/>
              </a:lnSpc>
              <a:spcBef>
                <a:spcPct val="50000"/>
              </a:spcBef>
              <a:buFontTx/>
              <a:buNone/>
            </a:pPr>
            <a:r>
              <a:rPr lang="ko-KR" altLang="en-US" sz="1200" b="1" dirty="0" err="1">
                <a:latin typeface="HY견명조" pitchFamily="18" charset="-127"/>
                <a:ea typeface="HY견명조" pitchFamily="18" charset="-127"/>
              </a:rPr>
              <a:t>신한카드</a:t>
            </a:r>
            <a:r>
              <a:rPr lang="ko-KR" altLang="en-US" sz="1200" b="1" dirty="0">
                <a:latin typeface="HY견명조" pitchFamily="18" charset="-127"/>
                <a:ea typeface="HY견명조" pitchFamily="18" charset="-127"/>
              </a:rPr>
              <a:t> </a:t>
            </a:r>
            <a:r>
              <a:rPr lang="en-US" altLang="ko-KR" sz="1200" b="1" dirty="0">
                <a:latin typeface="HY견명조" pitchFamily="18" charset="-127"/>
                <a:ea typeface="HY견명조" pitchFamily="18" charset="-127"/>
              </a:rPr>
              <a:t>[</a:t>
            </a:r>
            <a:r>
              <a:rPr lang="ko-KR" altLang="en-US" sz="1200" b="1" dirty="0">
                <a:latin typeface="HY견명조" pitchFamily="18" charset="-127"/>
                <a:ea typeface="HY견명조" pitchFamily="18" charset="-127"/>
              </a:rPr>
              <a:t>고객패널</a:t>
            </a:r>
            <a:r>
              <a:rPr lang="en-US" altLang="ko-KR" sz="1200" b="1" dirty="0">
                <a:latin typeface="HY견명조" pitchFamily="18" charset="-127"/>
                <a:ea typeface="HY견명조" pitchFamily="18" charset="-127"/>
              </a:rPr>
              <a:t>] </a:t>
            </a:r>
            <a:r>
              <a:rPr lang="ko-KR" altLang="en-US" sz="1200" b="1" dirty="0">
                <a:latin typeface="HY견명조" pitchFamily="18" charset="-127"/>
                <a:ea typeface="HY견명조" pitchFamily="18" charset="-127"/>
              </a:rPr>
              <a:t>운영진 귀중</a:t>
            </a:r>
            <a:r>
              <a:rPr lang="ko-KR" altLang="en-US" sz="1200" u="sng" dirty="0">
                <a:latin typeface="HY견명조" pitchFamily="18" charset="-127"/>
                <a:ea typeface="HY견명조" pitchFamily="18" charset="-127"/>
              </a:rPr>
              <a:t>                       </a:t>
            </a:r>
          </a:p>
        </p:txBody>
      </p:sp>
      <p:sp>
        <p:nvSpPr>
          <p:cNvPr id="2177" name="TextBox 1"/>
          <p:cNvSpPr txBox="1">
            <a:spLocks noChangeArrowheads="1"/>
          </p:cNvSpPr>
          <p:nvPr/>
        </p:nvSpPr>
        <p:spPr bwMode="auto">
          <a:xfrm>
            <a:off x="549275" y="395536"/>
            <a:ext cx="5688013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800" b="1" dirty="0">
                <a:latin typeface="나눔고딕 ExtraBold" pitchFamily="50" charset="-127"/>
                <a:ea typeface="나눔고딕 ExtraBold" pitchFamily="50" charset="-127"/>
              </a:rPr>
              <a:t>[</a:t>
            </a:r>
            <a:r>
              <a:rPr kumimoji="0" lang="ko-KR" altLang="en-US" sz="1800" b="1" dirty="0">
                <a:latin typeface="나눔고딕 ExtraBold" pitchFamily="50" charset="-127"/>
                <a:ea typeface="나눔고딕 ExtraBold" pitchFamily="50" charset="-127"/>
              </a:rPr>
              <a:t>고객패널 지원서</a:t>
            </a:r>
            <a:r>
              <a:rPr kumimoji="0" lang="en-US" altLang="ko-KR" sz="1800" b="1" dirty="0">
                <a:latin typeface="나눔고딕 ExtraBold" pitchFamily="50" charset="-127"/>
                <a:ea typeface="나눔고딕 ExtraBold" pitchFamily="50" charset="-127"/>
              </a:rPr>
              <a:t>]</a:t>
            </a:r>
            <a:r>
              <a:rPr kumimoji="0" lang="ko-KR" altLang="en-US" sz="1800" b="1" dirty="0">
                <a:latin typeface="나눔고딕 ExtraBold" pitchFamily="50" charset="-127"/>
                <a:ea typeface="나눔고딕 ExtraBold" pitchFamily="50" charset="-127"/>
              </a:rPr>
              <a:t> </a:t>
            </a:r>
            <a:endParaRPr kumimoji="0" lang="en-US" altLang="ko-KR" sz="1800" b="1" dirty="0">
              <a:latin typeface="나눔고딕 ExtraBold" pitchFamily="50" charset="-127"/>
              <a:ea typeface="나눔고딕 ExtraBold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482519" y="992192"/>
            <a:ext cx="5892960" cy="8019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주식회사 </a:t>
            </a:r>
            <a:r>
              <a:rPr kumimoji="0" lang="ko-KR" altLang="en-US" sz="1300" dirty="0" err="1">
                <a:latin typeface="나눔고딕" pitchFamily="50" charset="-127"/>
                <a:ea typeface="나눔고딕" pitchFamily="50" charset="-127"/>
              </a:rPr>
              <a:t>신한카드는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 고객패널 선발 및 운영 목적으로 귀하의 개인정보를 수집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, 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이용하는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경우에는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「개인정보보호법」 및 「신용정보의 이용 및 보호에 관한 법률」</a:t>
            </a: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에 따라 본인의 동의를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얻어야 합니다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.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  </a:t>
            </a: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b="1" dirty="0">
                <a:latin typeface="나눔고딕" pitchFamily="50" charset="-127"/>
                <a:ea typeface="나눔고딕" pitchFamily="50" charset="-127"/>
              </a:rPr>
              <a:t>■ 수집</a:t>
            </a:r>
            <a:r>
              <a:rPr kumimoji="0" lang="en-US" altLang="ko-KR" sz="1300" b="1" dirty="0">
                <a:latin typeface="나눔고딕" pitchFamily="50" charset="-127"/>
                <a:ea typeface="나눔고딕" pitchFamily="50" charset="-127"/>
              </a:rPr>
              <a:t>·</a:t>
            </a:r>
            <a:r>
              <a:rPr kumimoji="0" lang="ko-KR" altLang="en-US" sz="1300" b="1" dirty="0">
                <a:latin typeface="나눔고딕" pitchFamily="50" charset="-127"/>
                <a:ea typeface="나눔고딕" pitchFamily="50" charset="-127"/>
              </a:rPr>
              <a:t>이용에 관한 </a:t>
            </a:r>
            <a:r>
              <a:rPr kumimoji="0" lang="ko-KR" altLang="en-US" sz="1300" b="1" dirty="0" smtClean="0">
                <a:latin typeface="나눔고딕" pitchFamily="50" charset="-127"/>
                <a:ea typeface="나눔고딕" pitchFamily="50" charset="-127"/>
              </a:rPr>
              <a:t>사항</a:t>
            </a:r>
            <a:endParaRPr kumimoji="0" lang="en-US" altLang="ko-KR" sz="1300" b="1" dirty="0" smtClean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ko-KR" altLang="en-US" sz="1300" b="1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300" b="1" dirty="0" smtClean="0">
                <a:latin typeface="나눔고딕" pitchFamily="50" charset="-127"/>
                <a:ea typeface="나눔고딕" pitchFamily="50" charset="-127"/>
              </a:rPr>
              <a:t>1</a:t>
            </a:r>
            <a:r>
              <a:rPr kumimoji="0" lang="en-US" altLang="ko-KR" sz="1300" b="1" dirty="0">
                <a:latin typeface="나눔고딕" pitchFamily="50" charset="-127"/>
                <a:ea typeface="나눔고딕" pitchFamily="50" charset="-127"/>
              </a:rPr>
              <a:t>.</a:t>
            </a:r>
            <a:r>
              <a:rPr kumimoji="0" lang="ko-KR" altLang="en-US" sz="1300" b="1" dirty="0">
                <a:latin typeface="나눔고딕" pitchFamily="50" charset="-127"/>
                <a:ea typeface="나눔고딕" pitchFamily="50" charset="-127"/>
              </a:rPr>
              <a:t>수집</a:t>
            </a:r>
            <a:r>
              <a:rPr kumimoji="0" lang="en-US" altLang="ko-KR" sz="1300" b="1" dirty="0">
                <a:latin typeface="나눔고딕" pitchFamily="50" charset="-127"/>
                <a:ea typeface="나눔고딕" pitchFamily="50" charset="-127"/>
              </a:rPr>
              <a:t>·</a:t>
            </a:r>
            <a:r>
              <a:rPr kumimoji="0" lang="ko-KR" altLang="en-US" sz="1300" b="1" dirty="0">
                <a:latin typeface="나눔고딕" pitchFamily="50" charset="-127"/>
                <a:ea typeface="나눔고딕" pitchFamily="50" charset="-127"/>
              </a:rPr>
              <a:t>이용목적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 smtClean="0">
                <a:latin typeface="나눔고딕" pitchFamily="50" charset="-127"/>
                <a:ea typeface="나눔고딕" pitchFamily="50" charset="-127"/>
              </a:rPr>
              <a:t>   고객패널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선발 및 운영을 위해 필요한 고객정보 수집</a:t>
            </a: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300" b="1" dirty="0" smtClean="0">
                <a:latin typeface="나눔고딕" pitchFamily="50" charset="-127"/>
                <a:ea typeface="나눔고딕" pitchFamily="50" charset="-127"/>
              </a:rPr>
              <a:t>2</a:t>
            </a:r>
            <a:r>
              <a:rPr kumimoji="0" lang="en-US" altLang="ko-KR" sz="1300" b="1" dirty="0">
                <a:latin typeface="나눔고딕" pitchFamily="50" charset="-127"/>
                <a:ea typeface="나눔고딕" pitchFamily="50" charset="-127"/>
              </a:rPr>
              <a:t>.</a:t>
            </a:r>
            <a:r>
              <a:rPr kumimoji="0" lang="ko-KR" altLang="en-US" sz="1300" b="1" dirty="0">
                <a:latin typeface="나눔고딕" pitchFamily="50" charset="-127"/>
                <a:ea typeface="나눔고딕" pitchFamily="50" charset="-127"/>
              </a:rPr>
              <a:t>수집</a:t>
            </a:r>
            <a:r>
              <a:rPr kumimoji="0" lang="en-US" altLang="ko-KR" sz="1300" b="1" dirty="0">
                <a:latin typeface="나눔고딕" pitchFamily="50" charset="-127"/>
                <a:ea typeface="나눔고딕" pitchFamily="50" charset="-127"/>
              </a:rPr>
              <a:t>·</a:t>
            </a:r>
            <a:r>
              <a:rPr kumimoji="0" lang="ko-KR" altLang="en-US" sz="1300" b="1" dirty="0">
                <a:latin typeface="나눔고딕" pitchFamily="50" charset="-127"/>
                <a:ea typeface="나눔고딕" pitchFamily="50" charset="-127"/>
              </a:rPr>
              <a:t>이용할 항목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None/>
            </a:pPr>
            <a:r>
              <a:rPr kumimoji="0" lang="ko-KR" altLang="en-US" sz="1300" dirty="0" smtClean="0">
                <a:latin typeface="나눔고딕" pitchFamily="50" charset="-127"/>
                <a:ea typeface="나눔고딕" pitchFamily="50" charset="-127"/>
              </a:rPr>
              <a:t>  성명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주민등록번호 등 고유식별정보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직업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직장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주소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전자우편주소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연락처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300" b="1" dirty="0">
                <a:latin typeface="나눔고딕" pitchFamily="50" charset="-127"/>
                <a:ea typeface="나눔고딕" pitchFamily="50" charset="-127"/>
              </a:rPr>
              <a:t>3.</a:t>
            </a:r>
            <a:r>
              <a:rPr kumimoji="0" lang="ko-KR" altLang="en-US" sz="1300" b="1" dirty="0">
                <a:latin typeface="나눔고딕" pitchFamily="50" charset="-127"/>
                <a:ea typeface="나눔고딕" pitchFamily="50" charset="-127"/>
              </a:rPr>
              <a:t>보유</a:t>
            </a:r>
            <a:r>
              <a:rPr kumimoji="0" lang="en-US" altLang="ko-KR" sz="1300" b="1" dirty="0">
                <a:latin typeface="나눔고딕" pitchFamily="50" charset="-127"/>
                <a:ea typeface="나눔고딕" pitchFamily="50" charset="-127"/>
              </a:rPr>
              <a:t>·</a:t>
            </a:r>
            <a:r>
              <a:rPr kumimoji="0" lang="ko-KR" altLang="en-US" sz="1300" b="1" dirty="0">
                <a:latin typeface="나눔고딕" pitchFamily="50" charset="-127"/>
                <a:ea typeface="나눔고딕" pitchFamily="50" charset="-127"/>
              </a:rPr>
              <a:t>이용기간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 smtClean="0">
                <a:latin typeface="나눔고딕" pitchFamily="50" charset="-127"/>
                <a:ea typeface="나눔고딕" pitchFamily="50" charset="-127"/>
              </a:rPr>
              <a:t>   위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개인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(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신용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)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정보는 수집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·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이용에 관한 동의일로부터 차기 패널이 확정된 날까지</a:t>
            </a: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 smtClean="0">
                <a:latin typeface="나눔고딕" pitchFamily="50" charset="-127"/>
                <a:ea typeface="나눔고딕" pitchFamily="50" charset="-127"/>
              </a:rPr>
              <a:t>   보유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이용될 수 있습니다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위 개인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(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신용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)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정보의 수집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·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이용에 대한 동의를 거부할 수 있습니다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다만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,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동의하지 않은 경우 패널 선발 대상에서 제외될 수 있습니다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. 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이에 본인은 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[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귀 사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]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가 위와 같은 목적으로 </a:t>
            </a: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본인의 개인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(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신용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)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정보를 수집 이용 또는 제공하는 것에 동의 합니다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                                                                            </a:t>
            </a:r>
            <a:r>
              <a:rPr kumimoji="0" lang="en-US" altLang="ko-KR" sz="1300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kumimoji="0" lang="en-US" altLang="ko-KR" sz="1300" dirty="0" smtClean="0">
                <a:latin typeface="나눔고딕" pitchFamily="50" charset="-127"/>
                <a:ea typeface="나눔고딕" pitchFamily="50" charset="-127"/>
              </a:rPr>
              <a:t>2019</a:t>
            </a:r>
            <a:r>
              <a:rPr kumimoji="0" lang="ko-KR" altLang="en-US" sz="1300" dirty="0" smtClean="0">
                <a:latin typeface="나눔고딕" pitchFamily="50" charset="-127"/>
                <a:ea typeface="나눔고딕" pitchFamily="50" charset="-127"/>
              </a:rPr>
              <a:t>년   </a:t>
            </a:r>
            <a:r>
              <a:rPr kumimoji="0" lang="en-US" altLang="ko-KR" sz="1300" dirty="0" smtClean="0">
                <a:latin typeface="나눔고딕" pitchFamily="50" charset="-127"/>
                <a:ea typeface="나눔고딕" pitchFamily="50" charset="-127"/>
              </a:rPr>
              <a:t>     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월 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        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일</a:t>
            </a: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                                                                           </a:t>
            </a:r>
            <a:r>
              <a:rPr kumimoji="0" lang="ko-KR" altLang="en-US" sz="1300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서약인                        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(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인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kumimoji="0" lang="en-US" altLang="ko-KR" sz="1300" dirty="0">
              <a:latin typeface="나눔고딕" pitchFamily="50" charset="-127"/>
              <a:ea typeface="나눔고딕" pitchFamily="50" charset="-127"/>
            </a:endParaRPr>
          </a:p>
          <a:p>
            <a:pPr algn="just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300" dirty="0" err="1">
                <a:latin typeface="나눔고딕" pitchFamily="50" charset="-127"/>
                <a:ea typeface="나눔고딕" pitchFamily="50" charset="-127"/>
              </a:rPr>
              <a:t>신한카드</a:t>
            </a:r>
            <a:r>
              <a:rPr kumimoji="0" lang="ko-KR" altLang="en-US" sz="1300" dirty="0">
                <a:latin typeface="나눔고딕" pitchFamily="50" charset="-127"/>
                <a:ea typeface="나눔고딕" pitchFamily="50" charset="-127"/>
              </a:rPr>
              <a:t> 주식회사 귀중</a:t>
            </a:r>
            <a:r>
              <a:rPr kumimoji="0" lang="en-US" altLang="ko-KR" sz="1300" dirty="0">
                <a:latin typeface="나눔고딕" pitchFamily="50" charset="-127"/>
                <a:ea typeface="나눔고딕" pitchFamily="50" charset="-127"/>
              </a:rPr>
              <a:t> </a:t>
            </a:r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2266950" y="346678"/>
            <a:ext cx="2154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latin typeface="신한세빛 B" pitchFamily="50" charset="-127"/>
                <a:ea typeface="신한세빛 B" pitchFamily="50" charset="-127"/>
              </a:rPr>
              <a:t>개인정보 제공 동의서</a:t>
            </a:r>
          </a:p>
        </p:txBody>
      </p:sp>
    </p:spTree>
    <p:extLst>
      <p:ext uri="{BB962C8B-B14F-4D97-AF65-F5344CB8AC3E}">
        <p14:creationId xmlns:p14="http://schemas.microsoft.com/office/powerpoint/2010/main" val="3734226140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268</Words>
  <Application>Microsoft Office PowerPoint</Application>
  <PresentationFormat>화면 슬라이드 쇼(4:3)</PresentationFormat>
  <Paragraphs>60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기본 디자인</vt:lpstr>
      <vt:lpstr>PowerPoint 프레젠테이션</vt:lpstr>
      <vt:lpstr>PowerPoint 프레젠테이션</vt:lpstr>
    </vt:vector>
  </TitlesOfParts>
  <Company>SHCARD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117</cp:revision>
  <dcterms:created xsi:type="dcterms:W3CDTF">2008-03-26T04:00:20Z</dcterms:created>
  <dcterms:modified xsi:type="dcterms:W3CDTF">2019-01-03T02:09:04Z</dcterms:modified>
</cp:coreProperties>
</file>